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Squada One" charset="1" panose="02000000000000000000"/>
      <p:regular r:id="rId15"/>
    </p:embeddedFont>
    <p:embeddedFont>
      <p:font typeface="Montserrat Bold" charset="1" panose="00000800000000000000"/>
      <p:regular r:id="rId16"/>
    </p:embeddedFont>
    <p:embeddedFont>
      <p:font typeface="Montserrat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50341" y="2397514"/>
            <a:ext cx="14587318" cy="5491972"/>
            <a:chOff x="0" y="0"/>
            <a:chExt cx="19449757" cy="732262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552450"/>
              <a:ext cx="19449757" cy="3711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19"/>
                </a:lnSpc>
              </a:pPr>
              <a:r>
                <a:rPr lang="en-US" sz="12999" spc="-584">
                  <a:solidFill>
                    <a:srgbClr val="35DBFF"/>
                  </a:solidFill>
                  <a:latin typeface="Squada One"/>
                  <a:ea typeface="Squada One"/>
                  <a:cs typeface="Squada One"/>
                  <a:sym typeface="Squada One"/>
                </a:rPr>
                <a:t>BREAST CANCER DIAGNOSIS USING MACHINE LEARNING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4453284" y="4201622"/>
              <a:ext cx="10543189" cy="1478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95"/>
                </a:lnSpc>
              </a:pPr>
              <a:r>
                <a:rPr lang="en-US" sz="4500">
                  <a:solidFill>
                    <a:srgbClr val="FFFFFF"/>
                  </a:solidFill>
                  <a:latin typeface="Squada One"/>
                  <a:ea typeface="Squada One"/>
                  <a:cs typeface="Squada One"/>
                  <a:sym typeface="Squada One"/>
                </a:rPr>
                <a:t>BIN</a:t>
              </a:r>
              <a:r>
                <a:rPr lang="en-US" sz="4500">
                  <a:solidFill>
                    <a:srgbClr val="FFFFFF"/>
                  </a:solidFill>
                  <a:latin typeface="Squada One"/>
                  <a:ea typeface="Squada One"/>
                  <a:cs typeface="Squada One"/>
                  <a:sym typeface="Squada One"/>
                </a:rPr>
                <a:t>ARY CLASSIFICATION TO DETECT MALIGNANT VS. BENIGN TUMORS</a:t>
              </a:r>
            </a:p>
          </p:txBody>
        </p:sp>
        <p:grpSp>
          <p:nvGrpSpPr>
            <p:cNvPr name="Group 6" id="6"/>
            <p:cNvGrpSpPr/>
            <p:nvPr/>
          </p:nvGrpSpPr>
          <p:grpSpPr>
            <a:xfrm rot="0">
              <a:off x="5553105" y="6069863"/>
              <a:ext cx="8343547" cy="1252766"/>
              <a:chOff x="0" y="0"/>
              <a:chExt cx="1648108" cy="24746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648108" cy="247460"/>
              </a:xfrm>
              <a:custGeom>
                <a:avLst/>
                <a:gdLst/>
                <a:ahLst/>
                <a:cxnLst/>
                <a:rect r="r" b="b" t="t" l="l"/>
                <a:pathLst>
                  <a:path h="247460" w="1648108">
                    <a:moveTo>
                      <a:pt x="63097" y="0"/>
                    </a:moveTo>
                    <a:lnTo>
                      <a:pt x="1585011" y="0"/>
                    </a:lnTo>
                    <a:cubicBezTo>
                      <a:pt x="1619859" y="0"/>
                      <a:pt x="1648108" y="28249"/>
                      <a:pt x="1648108" y="63097"/>
                    </a:cubicBezTo>
                    <a:lnTo>
                      <a:pt x="1648108" y="184363"/>
                    </a:lnTo>
                    <a:cubicBezTo>
                      <a:pt x="1648108" y="201097"/>
                      <a:pt x="1641460" y="217146"/>
                      <a:pt x="1629627" y="228979"/>
                    </a:cubicBezTo>
                    <a:cubicBezTo>
                      <a:pt x="1617795" y="240812"/>
                      <a:pt x="1601746" y="247460"/>
                      <a:pt x="1585011" y="247460"/>
                    </a:cubicBezTo>
                    <a:lnTo>
                      <a:pt x="63097" y="247460"/>
                    </a:lnTo>
                    <a:cubicBezTo>
                      <a:pt x="28249" y="247460"/>
                      <a:pt x="0" y="219211"/>
                      <a:pt x="0" y="184363"/>
                    </a:cubicBezTo>
                    <a:lnTo>
                      <a:pt x="0" y="63097"/>
                    </a:lnTo>
                    <a:cubicBezTo>
                      <a:pt x="0" y="28249"/>
                      <a:pt x="28249" y="0"/>
                      <a:pt x="6309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1648108" cy="28556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5394461" y="6164429"/>
              <a:ext cx="8660835" cy="10160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35"/>
                </a:lnSpc>
              </a:pP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DATASET: WISCONSIN DIAGNOSTIC BREAST CANCER (WDBC)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01770" y="4195511"/>
            <a:ext cx="6230488" cy="4486892"/>
            <a:chOff x="0" y="0"/>
            <a:chExt cx="1640952" cy="11817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40952" cy="1181733"/>
            </a:xfrm>
            <a:custGeom>
              <a:avLst/>
              <a:gdLst/>
              <a:ahLst/>
              <a:cxnLst/>
              <a:rect r="r" b="b" t="t" l="l"/>
              <a:pathLst>
                <a:path h="1181733" w="1640952">
                  <a:moveTo>
                    <a:pt x="37278" y="0"/>
                  </a:moveTo>
                  <a:lnTo>
                    <a:pt x="1603674" y="0"/>
                  </a:lnTo>
                  <a:cubicBezTo>
                    <a:pt x="1624262" y="0"/>
                    <a:pt x="1640952" y="16690"/>
                    <a:pt x="1640952" y="37278"/>
                  </a:cubicBezTo>
                  <a:lnTo>
                    <a:pt x="1640952" y="1144455"/>
                  </a:lnTo>
                  <a:cubicBezTo>
                    <a:pt x="1640952" y="1154342"/>
                    <a:pt x="1637024" y="1163824"/>
                    <a:pt x="1630033" y="1170815"/>
                  </a:cubicBezTo>
                  <a:cubicBezTo>
                    <a:pt x="1623042" y="1177805"/>
                    <a:pt x="1613561" y="1181733"/>
                    <a:pt x="1603674" y="1181733"/>
                  </a:cubicBezTo>
                  <a:lnTo>
                    <a:pt x="37278" y="1181733"/>
                  </a:lnTo>
                  <a:cubicBezTo>
                    <a:pt x="16690" y="1181733"/>
                    <a:pt x="0" y="1165043"/>
                    <a:pt x="0" y="1144455"/>
                  </a:cubicBezTo>
                  <a:lnTo>
                    <a:pt x="0" y="37278"/>
                  </a:lnTo>
                  <a:cubicBezTo>
                    <a:pt x="0" y="16690"/>
                    <a:pt x="16690" y="0"/>
                    <a:pt x="37278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640952" cy="1219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49103" y="3949311"/>
            <a:ext cx="6180141" cy="4497769"/>
          </a:xfrm>
          <a:custGeom>
            <a:avLst/>
            <a:gdLst/>
            <a:ahLst/>
            <a:cxnLst/>
            <a:rect r="r" b="b" t="t" l="l"/>
            <a:pathLst>
              <a:path h="4497769" w="6180141">
                <a:moveTo>
                  <a:pt x="0" y="0"/>
                </a:moveTo>
                <a:lnTo>
                  <a:pt x="6180142" y="0"/>
                </a:lnTo>
                <a:lnTo>
                  <a:pt x="6180142" y="4497769"/>
                </a:lnTo>
                <a:lnTo>
                  <a:pt x="0" y="4497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821177" y="1028700"/>
            <a:ext cx="8025253" cy="5778248"/>
            <a:chOff x="0" y="0"/>
            <a:chExt cx="2113647" cy="152184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13647" cy="1521843"/>
            </a:xfrm>
            <a:custGeom>
              <a:avLst/>
              <a:gdLst/>
              <a:ahLst/>
              <a:cxnLst/>
              <a:rect r="r" b="b" t="t" l="l"/>
              <a:pathLst>
                <a:path h="1521843" w="2113647">
                  <a:moveTo>
                    <a:pt x="28941" y="0"/>
                  </a:moveTo>
                  <a:lnTo>
                    <a:pt x="2084706" y="0"/>
                  </a:lnTo>
                  <a:cubicBezTo>
                    <a:pt x="2100690" y="0"/>
                    <a:pt x="2113647" y="12957"/>
                    <a:pt x="2113647" y="28941"/>
                  </a:cubicBezTo>
                  <a:lnTo>
                    <a:pt x="2113647" y="1492902"/>
                  </a:lnTo>
                  <a:cubicBezTo>
                    <a:pt x="2113647" y="1500578"/>
                    <a:pt x="2110598" y="1507939"/>
                    <a:pt x="2105170" y="1513367"/>
                  </a:cubicBezTo>
                  <a:cubicBezTo>
                    <a:pt x="2099743" y="1518794"/>
                    <a:pt x="2092382" y="1521843"/>
                    <a:pt x="2084706" y="1521843"/>
                  </a:cubicBezTo>
                  <a:lnTo>
                    <a:pt x="28941" y="1521843"/>
                  </a:lnTo>
                  <a:cubicBezTo>
                    <a:pt x="12957" y="1521843"/>
                    <a:pt x="0" y="1508886"/>
                    <a:pt x="0" y="1492902"/>
                  </a:cubicBezTo>
                  <a:lnTo>
                    <a:pt x="0" y="28941"/>
                  </a:lnTo>
                  <a:cubicBezTo>
                    <a:pt x="0" y="21265"/>
                    <a:pt x="3049" y="13904"/>
                    <a:pt x="8477" y="8477"/>
                  </a:cubicBezTo>
                  <a:cubicBezTo>
                    <a:pt x="13904" y="3049"/>
                    <a:pt x="21265" y="0"/>
                    <a:pt x="28941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13647" cy="1559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573642" y="888979"/>
            <a:ext cx="8013353" cy="5680658"/>
          </a:xfrm>
          <a:custGeom>
            <a:avLst/>
            <a:gdLst/>
            <a:ahLst/>
            <a:cxnLst/>
            <a:rect r="r" b="b" t="t" l="l"/>
            <a:pathLst>
              <a:path h="5680658" w="8013353">
                <a:moveTo>
                  <a:pt x="0" y="0"/>
                </a:moveTo>
                <a:lnTo>
                  <a:pt x="8013353" y="0"/>
                </a:lnTo>
                <a:lnTo>
                  <a:pt x="8013353" y="5680658"/>
                </a:lnTo>
                <a:lnTo>
                  <a:pt x="0" y="5680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8964369">
            <a:off x="5615702" y="7526013"/>
            <a:ext cx="5716149" cy="1528382"/>
          </a:xfrm>
          <a:custGeom>
            <a:avLst/>
            <a:gdLst/>
            <a:ahLst/>
            <a:cxnLst/>
            <a:rect r="r" b="b" t="t" l="l"/>
            <a:pathLst>
              <a:path h="1528382" w="5716149">
                <a:moveTo>
                  <a:pt x="5716150" y="0"/>
                </a:moveTo>
                <a:lnTo>
                  <a:pt x="0" y="0"/>
                </a:lnTo>
                <a:lnTo>
                  <a:pt x="0" y="1528382"/>
                </a:lnTo>
                <a:lnTo>
                  <a:pt x="5716150" y="1528382"/>
                </a:lnTo>
                <a:lnTo>
                  <a:pt x="571615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01770" y="745443"/>
            <a:ext cx="6369605" cy="239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DATA OVERVIEW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1770" y="3066367"/>
            <a:ext cx="6226192" cy="662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569 samples, 30 features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39931" y="8743950"/>
            <a:ext cx="329328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Class Imbalance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322933" y="6926486"/>
            <a:ext cx="449708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Addressed via SMOTE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26278" y="3359571"/>
            <a:ext cx="6417607" cy="5382372"/>
            <a:chOff x="0" y="0"/>
            <a:chExt cx="1917651" cy="16083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7651" cy="1608312"/>
            </a:xfrm>
            <a:custGeom>
              <a:avLst/>
              <a:gdLst/>
              <a:ahLst/>
              <a:cxnLst/>
              <a:rect r="r" b="b" t="t" l="l"/>
              <a:pathLst>
                <a:path h="1608312" w="1917651">
                  <a:moveTo>
                    <a:pt x="36191" y="0"/>
                  </a:moveTo>
                  <a:lnTo>
                    <a:pt x="1881461" y="0"/>
                  </a:lnTo>
                  <a:cubicBezTo>
                    <a:pt x="1901448" y="0"/>
                    <a:pt x="1917651" y="16203"/>
                    <a:pt x="1917651" y="36191"/>
                  </a:cubicBezTo>
                  <a:lnTo>
                    <a:pt x="1917651" y="1572121"/>
                  </a:lnTo>
                  <a:cubicBezTo>
                    <a:pt x="1917651" y="1592109"/>
                    <a:pt x="1901448" y="1608312"/>
                    <a:pt x="1881461" y="1608312"/>
                  </a:cubicBezTo>
                  <a:lnTo>
                    <a:pt x="36191" y="1608312"/>
                  </a:lnTo>
                  <a:cubicBezTo>
                    <a:pt x="16203" y="1608312"/>
                    <a:pt x="0" y="1592109"/>
                    <a:pt x="0" y="1572121"/>
                  </a:cubicBezTo>
                  <a:lnTo>
                    <a:pt x="0" y="36191"/>
                  </a:lnTo>
                  <a:cubicBezTo>
                    <a:pt x="0" y="16203"/>
                    <a:pt x="16203" y="0"/>
                    <a:pt x="36191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17651" cy="1646412"/>
            </a:xfrm>
            <a:prstGeom prst="rect">
              <a:avLst/>
            </a:prstGeom>
          </p:spPr>
          <p:txBody>
            <a:bodyPr anchor="ctr" rtlCol="false" tIns="44776" lIns="44776" bIns="44776" rIns="44776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971443" y="3014039"/>
            <a:ext cx="6224353" cy="5438528"/>
          </a:xfrm>
          <a:custGeom>
            <a:avLst/>
            <a:gdLst/>
            <a:ahLst/>
            <a:cxnLst/>
            <a:rect r="r" b="b" t="t" l="l"/>
            <a:pathLst>
              <a:path h="5438528" w="6224353">
                <a:moveTo>
                  <a:pt x="0" y="0"/>
                </a:moveTo>
                <a:lnTo>
                  <a:pt x="6224353" y="0"/>
                </a:lnTo>
                <a:lnTo>
                  <a:pt x="6224353" y="5438529"/>
                </a:lnTo>
                <a:lnTo>
                  <a:pt x="0" y="543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32725" y="2179223"/>
            <a:ext cx="6083833" cy="6562721"/>
            <a:chOff x="0" y="0"/>
            <a:chExt cx="1785066" cy="192557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85066" cy="1925577"/>
            </a:xfrm>
            <a:custGeom>
              <a:avLst/>
              <a:gdLst/>
              <a:ahLst/>
              <a:cxnLst/>
              <a:rect r="r" b="b" t="t" l="l"/>
              <a:pathLst>
                <a:path h="1925577" w="1785066">
                  <a:moveTo>
                    <a:pt x="38176" y="0"/>
                  </a:moveTo>
                  <a:lnTo>
                    <a:pt x="1746890" y="0"/>
                  </a:lnTo>
                  <a:cubicBezTo>
                    <a:pt x="1757015" y="0"/>
                    <a:pt x="1766725" y="4022"/>
                    <a:pt x="1773885" y="11182"/>
                  </a:cubicBezTo>
                  <a:cubicBezTo>
                    <a:pt x="1781044" y="18341"/>
                    <a:pt x="1785066" y="28051"/>
                    <a:pt x="1785066" y="38176"/>
                  </a:cubicBezTo>
                  <a:lnTo>
                    <a:pt x="1785066" y="1887401"/>
                  </a:lnTo>
                  <a:cubicBezTo>
                    <a:pt x="1785066" y="1897526"/>
                    <a:pt x="1781044" y="1907236"/>
                    <a:pt x="1773885" y="1914396"/>
                  </a:cubicBezTo>
                  <a:cubicBezTo>
                    <a:pt x="1766725" y="1921555"/>
                    <a:pt x="1757015" y="1925577"/>
                    <a:pt x="1746890" y="1925577"/>
                  </a:cubicBezTo>
                  <a:lnTo>
                    <a:pt x="38176" y="1925577"/>
                  </a:lnTo>
                  <a:cubicBezTo>
                    <a:pt x="28051" y="1925577"/>
                    <a:pt x="18341" y="1921555"/>
                    <a:pt x="11182" y="1914396"/>
                  </a:cubicBezTo>
                  <a:cubicBezTo>
                    <a:pt x="4022" y="1907236"/>
                    <a:pt x="0" y="1897526"/>
                    <a:pt x="0" y="1887401"/>
                  </a:cubicBezTo>
                  <a:lnTo>
                    <a:pt x="0" y="38176"/>
                  </a:lnTo>
                  <a:cubicBezTo>
                    <a:pt x="0" y="28051"/>
                    <a:pt x="4022" y="18341"/>
                    <a:pt x="11182" y="11182"/>
                  </a:cubicBezTo>
                  <a:cubicBezTo>
                    <a:pt x="18341" y="4022"/>
                    <a:pt x="28051" y="0"/>
                    <a:pt x="38176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85066" cy="1954152"/>
            </a:xfrm>
            <a:prstGeom prst="rect">
              <a:avLst/>
            </a:prstGeom>
          </p:spPr>
          <p:txBody>
            <a:bodyPr anchor="ctr" rtlCol="false" tIns="45600" lIns="45600" bIns="45600" rIns="456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972422" y="1984375"/>
            <a:ext cx="5986231" cy="6462868"/>
          </a:xfrm>
          <a:custGeom>
            <a:avLst/>
            <a:gdLst/>
            <a:ahLst/>
            <a:cxnLst/>
            <a:rect r="r" b="b" t="t" l="l"/>
            <a:pathLst>
              <a:path h="6462868" w="5986231">
                <a:moveTo>
                  <a:pt x="0" y="0"/>
                </a:moveTo>
                <a:lnTo>
                  <a:pt x="5986231" y="0"/>
                </a:lnTo>
                <a:lnTo>
                  <a:pt x="5986231" y="6462867"/>
                </a:lnTo>
                <a:lnTo>
                  <a:pt x="0" y="64628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971443" y="616915"/>
            <a:ext cx="10506320" cy="239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FEATURE DISTRIBUTION &amp; OUTLIERS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1443" y="8898560"/>
            <a:ext cx="1434511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Many features are skewed with visible outliers, motivating scaling/transformation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231029" y="511374"/>
            <a:ext cx="9776243" cy="9520990"/>
            <a:chOff x="0" y="0"/>
            <a:chExt cx="2574813" cy="25075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74813" cy="2507586"/>
            </a:xfrm>
            <a:custGeom>
              <a:avLst/>
              <a:gdLst/>
              <a:ahLst/>
              <a:cxnLst/>
              <a:rect r="r" b="b" t="t" l="l"/>
              <a:pathLst>
                <a:path h="2507586" w="2574813">
                  <a:moveTo>
                    <a:pt x="23757" y="0"/>
                  </a:moveTo>
                  <a:lnTo>
                    <a:pt x="2551056" y="0"/>
                  </a:lnTo>
                  <a:cubicBezTo>
                    <a:pt x="2557356" y="0"/>
                    <a:pt x="2563399" y="2503"/>
                    <a:pt x="2567855" y="6958"/>
                  </a:cubicBezTo>
                  <a:cubicBezTo>
                    <a:pt x="2572310" y="11414"/>
                    <a:pt x="2574813" y="17457"/>
                    <a:pt x="2574813" y="23757"/>
                  </a:cubicBezTo>
                  <a:lnTo>
                    <a:pt x="2574813" y="2483828"/>
                  </a:lnTo>
                  <a:cubicBezTo>
                    <a:pt x="2574813" y="2490129"/>
                    <a:pt x="2572310" y="2496172"/>
                    <a:pt x="2567855" y="2500627"/>
                  </a:cubicBezTo>
                  <a:cubicBezTo>
                    <a:pt x="2563399" y="2505083"/>
                    <a:pt x="2557356" y="2507586"/>
                    <a:pt x="2551056" y="2507586"/>
                  </a:cubicBezTo>
                  <a:lnTo>
                    <a:pt x="23757" y="2507586"/>
                  </a:lnTo>
                  <a:cubicBezTo>
                    <a:pt x="17457" y="2507586"/>
                    <a:pt x="11414" y="2505083"/>
                    <a:pt x="6958" y="2500627"/>
                  </a:cubicBezTo>
                  <a:cubicBezTo>
                    <a:pt x="2503" y="2496172"/>
                    <a:pt x="0" y="2490129"/>
                    <a:pt x="0" y="2483828"/>
                  </a:cubicBezTo>
                  <a:lnTo>
                    <a:pt x="0" y="23757"/>
                  </a:lnTo>
                  <a:cubicBezTo>
                    <a:pt x="0" y="17457"/>
                    <a:pt x="2503" y="11414"/>
                    <a:pt x="6958" y="6958"/>
                  </a:cubicBezTo>
                  <a:cubicBezTo>
                    <a:pt x="11414" y="2503"/>
                    <a:pt x="17457" y="0"/>
                    <a:pt x="23757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74813" cy="25456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51168" y="296614"/>
            <a:ext cx="9681651" cy="9403303"/>
          </a:xfrm>
          <a:custGeom>
            <a:avLst/>
            <a:gdLst/>
            <a:ahLst/>
            <a:cxnLst/>
            <a:rect r="r" b="b" t="t" l="l"/>
            <a:pathLst>
              <a:path h="9403303" w="9681651">
                <a:moveTo>
                  <a:pt x="0" y="0"/>
                </a:moveTo>
                <a:lnTo>
                  <a:pt x="9681651" y="0"/>
                </a:lnTo>
                <a:lnTo>
                  <a:pt x="9681651" y="9403304"/>
                </a:lnTo>
                <a:lnTo>
                  <a:pt x="0" y="9403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572839"/>
            <a:ext cx="6369605" cy="239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FEATURE CORRELATION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912814"/>
            <a:ext cx="6596982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Diagnosis is highly correlated with certain “worst” and “mean” features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36078" y="1848988"/>
            <a:ext cx="9815843" cy="6670692"/>
            <a:chOff x="0" y="0"/>
            <a:chExt cx="13087791" cy="889425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304783" y="190325"/>
              <a:ext cx="12348915" cy="8703931"/>
              <a:chOff x="0" y="0"/>
              <a:chExt cx="2632433" cy="1855428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632433" cy="1855428"/>
              </a:xfrm>
              <a:custGeom>
                <a:avLst/>
                <a:gdLst/>
                <a:ahLst/>
                <a:cxnLst/>
                <a:rect r="r" b="b" t="t" l="l"/>
                <a:pathLst>
                  <a:path h="1855428" w="2632433">
                    <a:moveTo>
                      <a:pt x="25077" y="0"/>
                    </a:moveTo>
                    <a:lnTo>
                      <a:pt x="2607356" y="0"/>
                    </a:lnTo>
                    <a:cubicBezTo>
                      <a:pt x="2614007" y="0"/>
                      <a:pt x="2620385" y="2642"/>
                      <a:pt x="2625088" y="7345"/>
                    </a:cubicBezTo>
                    <a:cubicBezTo>
                      <a:pt x="2629791" y="12048"/>
                      <a:pt x="2632433" y="18426"/>
                      <a:pt x="2632433" y="25077"/>
                    </a:cubicBezTo>
                    <a:lnTo>
                      <a:pt x="2632433" y="1830350"/>
                    </a:lnTo>
                    <a:cubicBezTo>
                      <a:pt x="2632433" y="1837001"/>
                      <a:pt x="2629791" y="1843380"/>
                      <a:pt x="2625088" y="1848083"/>
                    </a:cubicBezTo>
                    <a:cubicBezTo>
                      <a:pt x="2620385" y="1852786"/>
                      <a:pt x="2614007" y="1855428"/>
                      <a:pt x="2607356" y="1855428"/>
                    </a:cubicBezTo>
                    <a:lnTo>
                      <a:pt x="25077" y="1855428"/>
                    </a:lnTo>
                    <a:cubicBezTo>
                      <a:pt x="18426" y="1855428"/>
                      <a:pt x="12048" y="1852786"/>
                      <a:pt x="7345" y="1848083"/>
                    </a:cubicBezTo>
                    <a:cubicBezTo>
                      <a:pt x="2642" y="1843380"/>
                      <a:pt x="0" y="1837001"/>
                      <a:pt x="0" y="1830350"/>
                    </a:cubicBezTo>
                    <a:lnTo>
                      <a:pt x="0" y="25077"/>
                    </a:lnTo>
                    <a:cubicBezTo>
                      <a:pt x="0" y="18426"/>
                      <a:pt x="2642" y="12048"/>
                      <a:pt x="7345" y="7345"/>
                    </a:cubicBezTo>
                    <a:cubicBezTo>
                      <a:pt x="12048" y="2642"/>
                      <a:pt x="18426" y="0"/>
                      <a:pt x="25077" y="0"/>
                    </a:cubicBezTo>
                    <a:close/>
                  </a:path>
                </a:pathLst>
              </a:custGeom>
              <a:solidFill>
                <a:srgbClr val="35DBFF">
                  <a:alpha val="76863"/>
                </a:srgbClr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2632433" cy="18935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87791" cy="8457985"/>
            </a:xfrm>
            <a:custGeom>
              <a:avLst/>
              <a:gdLst/>
              <a:ahLst/>
              <a:cxnLst/>
              <a:rect r="r" b="b" t="t" l="l"/>
              <a:pathLst>
                <a:path h="8457985" w="13087791">
                  <a:moveTo>
                    <a:pt x="0" y="0"/>
                  </a:moveTo>
                  <a:lnTo>
                    <a:pt x="13087791" y="0"/>
                  </a:lnTo>
                  <a:lnTo>
                    <a:pt x="13087791" y="8457985"/>
                  </a:lnTo>
                  <a:lnTo>
                    <a:pt x="0" y="8457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806823" y="572839"/>
            <a:ext cx="12674354" cy="1244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DIMENSIONALITY REDUCTION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11559" y="8633979"/>
            <a:ext cx="966488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PCA can simplify modeling and resolve multicollinearity if further optimization needed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3938" y="2775165"/>
            <a:ext cx="15140124" cy="6555435"/>
          </a:xfrm>
          <a:custGeom>
            <a:avLst/>
            <a:gdLst/>
            <a:ahLst/>
            <a:cxnLst/>
            <a:rect r="r" b="b" t="t" l="l"/>
            <a:pathLst>
              <a:path h="6555435" w="15140124">
                <a:moveTo>
                  <a:pt x="0" y="0"/>
                </a:moveTo>
                <a:lnTo>
                  <a:pt x="15140124" y="0"/>
                </a:lnTo>
                <a:lnTo>
                  <a:pt x="15140124" y="6555436"/>
                </a:lnTo>
                <a:lnTo>
                  <a:pt x="0" y="6555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240" t="-30689" r="-7379" b="-4568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73514"/>
            <a:ext cx="16230600" cy="1244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CLASSIFICATION MODEL EVALUATION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810913"/>
            <a:ext cx="7324372" cy="5759775"/>
            <a:chOff x="0" y="0"/>
            <a:chExt cx="1929053" cy="15169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29053" cy="1516978"/>
            </a:xfrm>
            <a:custGeom>
              <a:avLst/>
              <a:gdLst/>
              <a:ahLst/>
              <a:cxnLst/>
              <a:rect r="r" b="b" t="t" l="l"/>
              <a:pathLst>
                <a:path h="1516978" w="1929053">
                  <a:moveTo>
                    <a:pt x="31710" y="0"/>
                  </a:moveTo>
                  <a:lnTo>
                    <a:pt x="1897342" y="0"/>
                  </a:lnTo>
                  <a:cubicBezTo>
                    <a:pt x="1905752" y="0"/>
                    <a:pt x="1913818" y="3341"/>
                    <a:pt x="1919765" y="9288"/>
                  </a:cubicBezTo>
                  <a:cubicBezTo>
                    <a:pt x="1925712" y="15235"/>
                    <a:pt x="1929053" y="23300"/>
                    <a:pt x="1929053" y="31710"/>
                  </a:cubicBezTo>
                  <a:lnTo>
                    <a:pt x="1929053" y="1485268"/>
                  </a:lnTo>
                  <a:cubicBezTo>
                    <a:pt x="1929053" y="1493678"/>
                    <a:pt x="1925712" y="1501743"/>
                    <a:pt x="1919765" y="1507690"/>
                  </a:cubicBezTo>
                  <a:cubicBezTo>
                    <a:pt x="1913818" y="1513637"/>
                    <a:pt x="1905752" y="1516978"/>
                    <a:pt x="1897342" y="1516978"/>
                  </a:cubicBezTo>
                  <a:lnTo>
                    <a:pt x="31710" y="1516978"/>
                  </a:lnTo>
                  <a:cubicBezTo>
                    <a:pt x="23300" y="1516978"/>
                    <a:pt x="15235" y="1513637"/>
                    <a:pt x="9288" y="1507690"/>
                  </a:cubicBezTo>
                  <a:cubicBezTo>
                    <a:pt x="3341" y="1501743"/>
                    <a:pt x="0" y="1493678"/>
                    <a:pt x="0" y="1485268"/>
                  </a:cubicBezTo>
                  <a:lnTo>
                    <a:pt x="0" y="31710"/>
                  </a:lnTo>
                  <a:cubicBezTo>
                    <a:pt x="0" y="23300"/>
                    <a:pt x="3341" y="15235"/>
                    <a:pt x="9288" y="9288"/>
                  </a:cubicBezTo>
                  <a:cubicBezTo>
                    <a:pt x="15235" y="3341"/>
                    <a:pt x="23300" y="0"/>
                    <a:pt x="31710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29053" cy="15550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82229" y="3613338"/>
            <a:ext cx="7220589" cy="5644962"/>
          </a:xfrm>
          <a:custGeom>
            <a:avLst/>
            <a:gdLst/>
            <a:ahLst/>
            <a:cxnLst/>
            <a:rect r="r" b="b" t="t" l="l"/>
            <a:pathLst>
              <a:path h="5644962" w="7220589">
                <a:moveTo>
                  <a:pt x="0" y="0"/>
                </a:moveTo>
                <a:lnTo>
                  <a:pt x="7220589" y="0"/>
                </a:lnTo>
                <a:lnTo>
                  <a:pt x="7220589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34928" y="2392098"/>
            <a:ext cx="7324372" cy="7178591"/>
            <a:chOff x="0" y="0"/>
            <a:chExt cx="1929053" cy="18906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29053" cy="1890658"/>
            </a:xfrm>
            <a:custGeom>
              <a:avLst/>
              <a:gdLst/>
              <a:ahLst/>
              <a:cxnLst/>
              <a:rect r="r" b="b" t="t" l="l"/>
              <a:pathLst>
                <a:path h="1890658" w="1929053">
                  <a:moveTo>
                    <a:pt x="31710" y="0"/>
                  </a:moveTo>
                  <a:lnTo>
                    <a:pt x="1897342" y="0"/>
                  </a:lnTo>
                  <a:cubicBezTo>
                    <a:pt x="1905752" y="0"/>
                    <a:pt x="1913818" y="3341"/>
                    <a:pt x="1919765" y="9288"/>
                  </a:cubicBezTo>
                  <a:cubicBezTo>
                    <a:pt x="1925712" y="15235"/>
                    <a:pt x="1929053" y="23300"/>
                    <a:pt x="1929053" y="31710"/>
                  </a:cubicBezTo>
                  <a:lnTo>
                    <a:pt x="1929053" y="1858947"/>
                  </a:lnTo>
                  <a:cubicBezTo>
                    <a:pt x="1929053" y="1867358"/>
                    <a:pt x="1925712" y="1875423"/>
                    <a:pt x="1919765" y="1881370"/>
                  </a:cubicBezTo>
                  <a:cubicBezTo>
                    <a:pt x="1913818" y="1887317"/>
                    <a:pt x="1905752" y="1890658"/>
                    <a:pt x="1897342" y="1890658"/>
                  </a:cubicBezTo>
                  <a:lnTo>
                    <a:pt x="31710" y="1890658"/>
                  </a:lnTo>
                  <a:cubicBezTo>
                    <a:pt x="23300" y="1890658"/>
                    <a:pt x="15235" y="1887317"/>
                    <a:pt x="9288" y="1881370"/>
                  </a:cubicBezTo>
                  <a:cubicBezTo>
                    <a:pt x="3341" y="1875423"/>
                    <a:pt x="0" y="1867358"/>
                    <a:pt x="0" y="1858947"/>
                  </a:cubicBezTo>
                  <a:lnTo>
                    <a:pt x="0" y="31710"/>
                  </a:lnTo>
                  <a:cubicBezTo>
                    <a:pt x="0" y="23300"/>
                    <a:pt x="3341" y="15235"/>
                    <a:pt x="9288" y="9288"/>
                  </a:cubicBezTo>
                  <a:cubicBezTo>
                    <a:pt x="15235" y="3341"/>
                    <a:pt x="23300" y="0"/>
                    <a:pt x="31710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929053" cy="1928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735474" y="2133964"/>
            <a:ext cx="7124336" cy="7124336"/>
          </a:xfrm>
          <a:custGeom>
            <a:avLst/>
            <a:gdLst/>
            <a:ahLst/>
            <a:cxnLst/>
            <a:rect r="r" b="b" t="t" l="l"/>
            <a:pathLst>
              <a:path h="7124336" w="7124336">
                <a:moveTo>
                  <a:pt x="0" y="0"/>
                </a:moveTo>
                <a:lnTo>
                  <a:pt x="7124337" y="0"/>
                </a:lnTo>
                <a:lnTo>
                  <a:pt x="7124337" y="7124336"/>
                </a:lnTo>
                <a:lnTo>
                  <a:pt x="0" y="71243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1073514"/>
            <a:ext cx="11218623" cy="239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MODEL EVALUATION - SVM (BEST MODEL)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708248"/>
            <a:ext cx="16230600" cy="1244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9999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CONCLUSION &amp; RECOMMENDATIONS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938050" y="4742695"/>
            <a:ext cx="4326286" cy="3414411"/>
            <a:chOff x="0" y="0"/>
            <a:chExt cx="1139433" cy="8992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39433" cy="899269"/>
            </a:xfrm>
            <a:custGeom>
              <a:avLst/>
              <a:gdLst/>
              <a:ahLst/>
              <a:cxnLst/>
              <a:rect r="r" b="b" t="t" l="l"/>
              <a:pathLst>
                <a:path h="899269" w="1139433">
                  <a:moveTo>
                    <a:pt x="53685" y="0"/>
                  </a:moveTo>
                  <a:lnTo>
                    <a:pt x="1085748" y="0"/>
                  </a:lnTo>
                  <a:cubicBezTo>
                    <a:pt x="1099986" y="0"/>
                    <a:pt x="1113641" y="5656"/>
                    <a:pt x="1123709" y="15724"/>
                  </a:cubicBezTo>
                  <a:cubicBezTo>
                    <a:pt x="1133777" y="25792"/>
                    <a:pt x="1139433" y="39447"/>
                    <a:pt x="1139433" y="53685"/>
                  </a:cubicBezTo>
                  <a:lnTo>
                    <a:pt x="1139433" y="845583"/>
                  </a:lnTo>
                  <a:cubicBezTo>
                    <a:pt x="1139433" y="875233"/>
                    <a:pt x="1115398" y="899269"/>
                    <a:pt x="1085748" y="899269"/>
                  </a:cubicBezTo>
                  <a:lnTo>
                    <a:pt x="53685" y="899269"/>
                  </a:lnTo>
                  <a:cubicBezTo>
                    <a:pt x="39447" y="899269"/>
                    <a:pt x="25792" y="893613"/>
                    <a:pt x="15724" y="883545"/>
                  </a:cubicBezTo>
                  <a:cubicBezTo>
                    <a:pt x="5656" y="873477"/>
                    <a:pt x="0" y="859822"/>
                    <a:pt x="0" y="845583"/>
                  </a:cubicBezTo>
                  <a:lnTo>
                    <a:pt x="0" y="53685"/>
                  </a:lnTo>
                  <a:cubicBezTo>
                    <a:pt x="0" y="24036"/>
                    <a:pt x="24036" y="0"/>
                    <a:pt x="53685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39433" cy="937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01770" y="4742695"/>
            <a:ext cx="4873470" cy="3414411"/>
            <a:chOff x="0" y="0"/>
            <a:chExt cx="1283548" cy="8992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3548" cy="899269"/>
            </a:xfrm>
            <a:custGeom>
              <a:avLst/>
              <a:gdLst/>
              <a:ahLst/>
              <a:cxnLst/>
              <a:rect r="r" b="b" t="t" l="l"/>
              <a:pathLst>
                <a:path h="899269" w="1283548">
                  <a:moveTo>
                    <a:pt x="47658" y="0"/>
                  </a:moveTo>
                  <a:lnTo>
                    <a:pt x="1235890" y="0"/>
                  </a:lnTo>
                  <a:cubicBezTo>
                    <a:pt x="1248530" y="0"/>
                    <a:pt x="1260652" y="5021"/>
                    <a:pt x="1269589" y="13959"/>
                  </a:cubicBezTo>
                  <a:cubicBezTo>
                    <a:pt x="1278527" y="22896"/>
                    <a:pt x="1283548" y="35018"/>
                    <a:pt x="1283548" y="47658"/>
                  </a:cubicBezTo>
                  <a:lnTo>
                    <a:pt x="1283548" y="851611"/>
                  </a:lnTo>
                  <a:cubicBezTo>
                    <a:pt x="1283548" y="864251"/>
                    <a:pt x="1278527" y="876373"/>
                    <a:pt x="1269589" y="885310"/>
                  </a:cubicBezTo>
                  <a:cubicBezTo>
                    <a:pt x="1260652" y="894248"/>
                    <a:pt x="1248530" y="899269"/>
                    <a:pt x="1235890" y="899269"/>
                  </a:cubicBezTo>
                  <a:lnTo>
                    <a:pt x="47658" y="899269"/>
                  </a:lnTo>
                  <a:cubicBezTo>
                    <a:pt x="35018" y="899269"/>
                    <a:pt x="22896" y="894248"/>
                    <a:pt x="13959" y="885310"/>
                  </a:cubicBezTo>
                  <a:cubicBezTo>
                    <a:pt x="5021" y="876373"/>
                    <a:pt x="0" y="864251"/>
                    <a:pt x="0" y="851611"/>
                  </a:cubicBezTo>
                  <a:lnTo>
                    <a:pt x="0" y="47658"/>
                  </a:lnTo>
                  <a:cubicBezTo>
                    <a:pt x="0" y="35018"/>
                    <a:pt x="5021" y="22896"/>
                    <a:pt x="13959" y="13959"/>
                  </a:cubicBezTo>
                  <a:cubicBezTo>
                    <a:pt x="22896" y="5021"/>
                    <a:pt x="35018" y="0"/>
                    <a:pt x="47658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3548" cy="937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782792" y="4742695"/>
            <a:ext cx="4873470" cy="3414411"/>
            <a:chOff x="0" y="0"/>
            <a:chExt cx="1283548" cy="8992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3548" cy="899269"/>
            </a:xfrm>
            <a:custGeom>
              <a:avLst/>
              <a:gdLst/>
              <a:ahLst/>
              <a:cxnLst/>
              <a:rect r="r" b="b" t="t" l="l"/>
              <a:pathLst>
                <a:path h="899269" w="1283548">
                  <a:moveTo>
                    <a:pt x="47658" y="0"/>
                  </a:moveTo>
                  <a:lnTo>
                    <a:pt x="1235890" y="0"/>
                  </a:lnTo>
                  <a:cubicBezTo>
                    <a:pt x="1248530" y="0"/>
                    <a:pt x="1260652" y="5021"/>
                    <a:pt x="1269589" y="13959"/>
                  </a:cubicBezTo>
                  <a:cubicBezTo>
                    <a:pt x="1278527" y="22896"/>
                    <a:pt x="1283548" y="35018"/>
                    <a:pt x="1283548" y="47658"/>
                  </a:cubicBezTo>
                  <a:lnTo>
                    <a:pt x="1283548" y="851611"/>
                  </a:lnTo>
                  <a:cubicBezTo>
                    <a:pt x="1283548" y="864251"/>
                    <a:pt x="1278527" y="876373"/>
                    <a:pt x="1269589" y="885310"/>
                  </a:cubicBezTo>
                  <a:cubicBezTo>
                    <a:pt x="1260652" y="894248"/>
                    <a:pt x="1248530" y="899269"/>
                    <a:pt x="1235890" y="899269"/>
                  </a:cubicBezTo>
                  <a:lnTo>
                    <a:pt x="47658" y="899269"/>
                  </a:lnTo>
                  <a:cubicBezTo>
                    <a:pt x="35018" y="899269"/>
                    <a:pt x="22896" y="894248"/>
                    <a:pt x="13959" y="885310"/>
                  </a:cubicBezTo>
                  <a:cubicBezTo>
                    <a:pt x="5021" y="876373"/>
                    <a:pt x="0" y="864251"/>
                    <a:pt x="0" y="851611"/>
                  </a:cubicBezTo>
                  <a:lnTo>
                    <a:pt x="0" y="47658"/>
                  </a:lnTo>
                  <a:cubicBezTo>
                    <a:pt x="0" y="35018"/>
                    <a:pt x="5021" y="22896"/>
                    <a:pt x="13959" y="13959"/>
                  </a:cubicBezTo>
                  <a:cubicBezTo>
                    <a:pt x="22896" y="5021"/>
                    <a:pt x="35018" y="0"/>
                    <a:pt x="47658" y="0"/>
                  </a:cubicBezTo>
                  <a:close/>
                </a:path>
              </a:pathLst>
            </a:custGeom>
            <a:solidFill>
              <a:srgbClr val="35DBFF">
                <a:alpha val="76863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3548" cy="937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3597477"/>
            <a:ext cx="16230600" cy="4273964"/>
            <a:chOff x="0" y="0"/>
            <a:chExt cx="21640800" cy="569861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1238887"/>
              <a:ext cx="6350000" cy="4459732"/>
              <a:chOff x="0" y="0"/>
              <a:chExt cx="1254321" cy="88093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254321" cy="880935"/>
              </a:xfrm>
              <a:custGeom>
                <a:avLst/>
                <a:gdLst/>
                <a:ahLst/>
                <a:cxnLst/>
                <a:rect r="r" b="b" t="t" l="l"/>
                <a:pathLst>
                  <a:path h="880935" w="1254321">
                    <a:moveTo>
                      <a:pt x="48768" y="0"/>
                    </a:moveTo>
                    <a:lnTo>
                      <a:pt x="1205553" y="0"/>
                    </a:lnTo>
                    <a:cubicBezTo>
                      <a:pt x="1218487" y="0"/>
                      <a:pt x="1230891" y="5138"/>
                      <a:pt x="1240037" y="14284"/>
                    </a:cubicBezTo>
                    <a:cubicBezTo>
                      <a:pt x="1249183" y="23430"/>
                      <a:pt x="1254321" y="35834"/>
                      <a:pt x="1254321" y="48768"/>
                    </a:cubicBezTo>
                    <a:lnTo>
                      <a:pt x="1254321" y="832167"/>
                    </a:lnTo>
                    <a:cubicBezTo>
                      <a:pt x="1254321" y="859101"/>
                      <a:pt x="1232487" y="880935"/>
                      <a:pt x="1205553" y="880935"/>
                    </a:cubicBezTo>
                    <a:lnTo>
                      <a:pt x="48768" y="880935"/>
                    </a:lnTo>
                    <a:cubicBezTo>
                      <a:pt x="21834" y="880935"/>
                      <a:pt x="0" y="859101"/>
                      <a:pt x="0" y="832167"/>
                    </a:cubicBezTo>
                    <a:lnTo>
                      <a:pt x="0" y="48768"/>
                    </a:lnTo>
                    <a:cubicBezTo>
                      <a:pt x="0" y="21834"/>
                      <a:pt x="21834" y="0"/>
                      <a:pt x="48768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57150"/>
                <a:ext cx="1254321" cy="9380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Montserrat Bold"/>
                    <a:ea typeface="Montserrat Bold"/>
                    <a:cs typeface="Montserrat Bold"/>
                    <a:sym typeface="Montserrat Bold"/>
                  </a:rPr>
                  <a:t>SVM ACHIEVES HIGH RECALL/ACCURACY CRUCIAL FOR MEDICAL APPLICATION</a:t>
                </a: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7645400" y="0"/>
              <a:ext cx="6350000" cy="5698619"/>
              <a:chOff x="0" y="0"/>
              <a:chExt cx="1254321" cy="1125653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254321" cy="1125653"/>
              </a:xfrm>
              <a:custGeom>
                <a:avLst/>
                <a:gdLst/>
                <a:ahLst/>
                <a:cxnLst/>
                <a:rect r="r" b="b" t="t" l="l"/>
                <a:pathLst>
                  <a:path h="1125653" w="1254321">
                    <a:moveTo>
                      <a:pt x="48768" y="0"/>
                    </a:moveTo>
                    <a:lnTo>
                      <a:pt x="1205553" y="0"/>
                    </a:lnTo>
                    <a:cubicBezTo>
                      <a:pt x="1218487" y="0"/>
                      <a:pt x="1230891" y="5138"/>
                      <a:pt x="1240037" y="14284"/>
                    </a:cubicBezTo>
                    <a:cubicBezTo>
                      <a:pt x="1249183" y="23430"/>
                      <a:pt x="1254321" y="35834"/>
                      <a:pt x="1254321" y="48768"/>
                    </a:cubicBezTo>
                    <a:lnTo>
                      <a:pt x="1254321" y="1076885"/>
                    </a:lnTo>
                    <a:cubicBezTo>
                      <a:pt x="1254321" y="1103819"/>
                      <a:pt x="1232487" y="1125653"/>
                      <a:pt x="1205553" y="1125653"/>
                    </a:cubicBezTo>
                    <a:lnTo>
                      <a:pt x="48768" y="1125653"/>
                    </a:lnTo>
                    <a:cubicBezTo>
                      <a:pt x="21834" y="1125653"/>
                      <a:pt x="0" y="1103819"/>
                      <a:pt x="0" y="1076885"/>
                    </a:cubicBezTo>
                    <a:lnTo>
                      <a:pt x="0" y="48768"/>
                    </a:lnTo>
                    <a:cubicBezTo>
                      <a:pt x="0" y="21834"/>
                      <a:pt x="21834" y="0"/>
                      <a:pt x="48768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57150"/>
                <a:ext cx="1254321" cy="118280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Montserrat Bold"/>
                    <a:ea typeface="Montserrat Bold"/>
                    <a:cs typeface="Montserrat Bold"/>
                    <a:sym typeface="Montserrat Bold"/>
                  </a:rPr>
                  <a:t>DEPLOY MODEL AS PART OF A CLINICAL TOOL; CONSIDER FURTHER FEATURE REDUCTION AND ENSEMBLE MODELS FOR FUTURE WORK</a:t>
                </a: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15290800" y="1238887"/>
              <a:ext cx="6350000" cy="4459732"/>
              <a:chOff x="0" y="0"/>
              <a:chExt cx="1254321" cy="88093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254321" cy="880935"/>
              </a:xfrm>
              <a:custGeom>
                <a:avLst/>
                <a:gdLst/>
                <a:ahLst/>
                <a:cxnLst/>
                <a:rect r="r" b="b" t="t" l="l"/>
                <a:pathLst>
                  <a:path h="880935" w="1254321">
                    <a:moveTo>
                      <a:pt x="48768" y="0"/>
                    </a:moveTo>
                    <a:lnTo>
                      <a:pt x="1205553" y="0"/>
                    </a:lnTo>
                    <a:cubicBezTo>
                      <a:pt x="1218487" y="0"/>
                      <a:pt x="1230891" y="5138"/>
                      <a:pt x="1240037" y="14284"/>
                    </a:cubicBezTo>
                    <a:cubicBezTo>
                      <a:pt x="1249183" y="23430"/>
                      <a:pt x="1254321" y="35834"/>
                      <a:pt x="1254321" y="48768"/>
                    </a:cubicBezTo>
                    <a:lnTo>
                      <a:pt x="1254321" y="832167"/>
                    </a:lnTo>
                    <a:cubicBezTo>
                      <a:pt x="1254321" y="859101"/>
                      <a:pt x="1232487" y="880935"/>
                      <a:pt x="1205553" y="880935"/>
                    </a:cubicBezTo>
                    <a:lnTo>
                      <a:pt x="48768" y="880935"/>
                    </a:lnTo>
                    <a:cubicBezTo>
                      <a:pt x="21834" y="880935"/>
                      <a:pt x="0" y="859101"/>
                      <a:pt x="0" y="832167"/>
                    </a:cubicBezTo>
                    <a:lnTo>
                      <a:pt x="0" y="48768"/>
                    </a:lnTo>
                    <a:cubicBezTo>
                      <a:pt x="0" y="21834"/>
                      <a:pt x="21834" y="0"/>
                      <a:pt x="48768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57150"/>
                <a:ext cx="1254321" cy="9380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Montserrat Bold"/>
                    <a:ea typeface="Montserrat Bold"/>
                    <a:cs typeface="Montserrat Bold"/>
                    <a:sym typeface="Montserrat Bold"/>
                  </a:rPr>
                  <a:t>OUTLIERS, FEATURE SKEWNESS, AND CLASS IMBALANCE STRONGLY IMPACT MODELING</a:t>
                </a: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47" t="-11829" r="-7870" b="-11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50341" y="2680366"/>
            <a:ext cx="14587318" cy="4926269"/>
            <a:chOff x="0" y="0"/>
            <a:chExt cx="19449757" cy="656835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085850"/>
              <a:ext cx="19449757" cy="39856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499"/>
                </a:lnSpc>
              </a:pPr>
              <a:r>
                <a:rPr lang="en-US" sz="24999" spc="-1124">
                  <a:solidFill>
                    <a:srgbClr val="35DBFF"/>
                  </a:solidFill>
                  <a:latin typeface="Squada One"/>
                  <a:ea typeface="Squada One"/>
                  <a:cs typeface="Squada One"/>
                  <a:sym typeface="Squada One"/>
                </a:rPr>
                <a:t>THANK YOU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5925406" y="4731929"/>
              <a:ext cx="7598946" cy="1836429"/>
              <a:chOff x="0" y="0"/>
              <a:chExt cx="1501026" cy="36275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501026" cy="362751"/>
              </a:xfrm>
              <a:custGeom>
                <a:avLst/>
                <a:gdLst/>
                <a:ahLst/>
                <a:cxnLst/>
                <a:rect r="r" b="b" t="t" l="l"/>
                <a:pathLst>
                  <a:path h="362751" w="1501026">
                    <a:moveTo>
                      <a:pt x="69279" y="0"/>
                    </a:moveTo>
                    <a:lnTo>
                      <a:pt x="1431747" y="0"/>
                    </a:lnTo>
                    <a:cubicBezTo>
                      <a:pt x="1450121" y="0"/>
                      <a:pt x="1467742" y="7299"/>
                      <a:pt x="1480735" y="20291"/>
                    </a:cubicBezTo>
                    <a:cubicBezTo>
                      <a:pt x="1493727" y="33284"/>
                      <a:pt x="1501026" y="50905"/>
                      <a:pt x="1501026" y="69279"/>
                    </a:cubicBezTo>
                    <a:lnTo>
                      <a:pt x="1501026" y="293472"/>
                    </a:lnTo>
                    <a:cubicBezTo>
                      <a:pt x="1501026" y="311846"/>
                      <a:pt x="1493727" y="329468"/>
                      <a:pt x="1480735" y="342460"/>
                    </a:cubicBezTo>
                    <a:cubicBezTo>
                      <a:pt x="1467742" y="355452"/>
                      <a:pt x="1450121" y="362751"/>
                      <a:pt x="1431747" y="362751"/>
                    </a:cubicBezTo>
                    <a:lnTo>
                      <a:pt x="69279" y="362751"/>
                    </a:lnTo>
                    <a:cubicBezTo>
                      <a:pt x="31017" y="362751"/>
                      <a:pt x="0" y="331734"/>
                      <a:pt x="0" y="293472"/>
                    </a:cubicBezTo>
                    <a:lnTo>
                      <a:pt x="0" y="69279"/>
                    </a:lnTo>
                    <a:cubicBezTo>
                      <a:pt x="0" y="50905"/>
                      <a:pt x="7299" y="33284"/>
                      <a:pt x="20291" y="20291"/>
                    </a:cubicBezTo>
                    <a:cubicBezTo>
                      <a:pt x="33284" y="7299"/>
                      <a:pt x="50905" y="0"/>
                      <a:pt x="6927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501026" cy="40085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5780920" y="4857266"/>
              <a:ext cx="7887918" cy="15381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35"/>
                </a:lnSpc>
              </a:pP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NAME: SUJAL JUNGHARE</a:t>
              </a:r>
            </a:p>
            <a:p>
              <a:pPr algn="ctr">
                <a:lnSpc>
                  <a:spcPts val="3135"/>
                </a:lnSpc>
              </a:pP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7</a:t>
              </a: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TH</a:t>
              </a: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SEMESTER ‘C’</a:t>
              </a:r>
            </a:p>
            <a:p>
              <a:pPr algn="ctr">
                <a:lnSpc>
                  <a:spcPts val="3135"/>
                </a:lnSpc>
              </a:pPr>
              <a:r>
                <a:rPr lang="en-US" b="true" sz="223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PRN: 22070521089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DAG3Pri1R0c</dc:identifier>
  <dcterms:modified xsi:type="dcterms:W3CDTF">2011-08-01T06:04:30Z</dcterms:modified>
  <cp:revision>1</cp:revision>
  <dc:title>Black and White Modern Artificial Intelligence Presentation</dc:title>
</cp:coreProperties>
</file>

<file path=docProps/thumbnail.jpeg>
</file>